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7" r:id="rId6"/>
    <p:sldId id="268" r:id="rId7"/>
    <p:sldId id="269" r:id="rId8"/>
    <p:sldId id="27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48" autoAdjust="0"/>
  </p:normalViewPr>
  <p:slideViewPr>
    <p:cSldViewPr snapToGrid="0">
      <p:cViewPr varScale="1">
        <p:scale>
          <a:sx n="72" d="100"/>
          <a:sy n="72" d="100"/>
        </p:scale>
        <p:origin x="54" y="30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32796054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561105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221290131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174936261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2050092270"/>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113781504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15856029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77678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56352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381933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774812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246D1107-373F-4C72-98B0-DC11D4B817F5}"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19750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246D1107-373F-4C72-98B0-DC11D4B817F5}"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907408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2675064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405668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246D1107-373F-4C72-98B0-DC11D4B817F5}"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808042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246D1107-373F-4C72-98B0-DC11D4B817F5}"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74213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107372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751135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070811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1199849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9253546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954398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772415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3979087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419237504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246D1107-373F-4C72-98B0-DC11D4B817F5}" type="slidenum">
              <a:rPr lang="en-US" smtClean="0"/>
              <a:t>‹#›</a:t>
            </a:fld>
            <a:endParaRPr lang="en-US"/>
          </a:p>
        </p:txBody>
      </p:sp>
    </p:spTree>
    <p:extLst>
      <p:ext uri="{BB962C8B-B14F-4D97-AF65-F5344CB8AC3E}">
        <p14:creationId xmlns:p14="http://schemas.microsoft.com/office/powerpoint/2010/main" val="290881920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6832EE71-6747-4F87-A390-8939321C8A36}" type="datetimeFigureOut">
              <a:rPr lang="en-US" smtClean="0"/>
              <a:t>9/13/2026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246D1107-373F-4C72-98B0-DC11D4B817F5}" type="slidenum">
              <a:rPr lang="en-US" smtClean="0"/>
              <a:t>‹#›</a:t>
            </a:fld>
            <a:endParaRPr lang="en-US"/>
          </a:p>
        </p:txBody>
      </p:sp>
    </p:spTree>
    <p:extLst>
      <p:ext uri="{BB962C8B-B14F-4D97-AF65-F5344CB8AC3E}">
        <p14:creationId xmlns:p14="http://schemas.microsoft.com/office/powerpoint/2010/main" val="349637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B942E-D900-B903-7A69-7601CF124416}"/>
              </a:ext>
            </a:extLst>
          </p:cNvPr>
          <p:cNvSpPr>
            <a:spLocks noGrp="1"/>
          </p:cNvSpPr>
          <p:nvPr>
            <p:ph type="title"/>
          </p:nvPr>
        </p:nvSpPr>
        <p:spPr>
          <a:xfrm>
            <a:off x="185878" y="216452"/>
            <a:ext cx="11293359" cy="2213524"/>
          </a:xfrm>
        </p:spPr>
        <p:txBody>
          <a:bodyPr anchor="t">
            <a:noAutofit/>
          </a:bodyPr>
          <a:lstStyle/>
          <a:p>
            <a:r>
              <a:rPr lang="en-US" sz="4400" b="1" kern="100" dirty="0">
                <a:solidFill>
                  <a:srgbClr val="FF0000"/>
                </a:solidFill>
                <a:effectLst/>
              </a:rPr>
              <a:t>Rocks Have More Faith Than We Do</a:t>
            </a:r>
            <a:br>
              <a:rPr lang="en-US" sz="2800" b="1" kern="100" dirty="0">
                <a:effectLst/>
              </a:rPr>
            </a:br>
            <a:endParaRPr lang="en-US" sz="2800" kern="100" dirty="0">
              <a:effectLst/>
            </a:endParaRPr>
          </a:p>
          <a:p>
            <a:r>
              <a:rPr lang="en-US" sz="2800" i="1" kern="100" dirty="0">
                <a:effectLst/>
              </a:rPr>
              <a:t>If we keep quiet, will creation have to speak up for us?</a:t>
            </a:r>
            <a:br>
              <a:rPr lang="en-US" sz="2800" i="1" kern="100" dirty="0">
                <a:effectLst/>
              </a:rPr>
            </a:br>
            <a:endParaRPr lang="en-US" sz="2800" kern="100" dirty="0">
              <a:effectLst/>
            </a:endParaRPr>
          </a:p>
          <a:p>
            <a:r>
              <a:rPr lang="en-US" sz="2800" b="1" kern="100" dirty="0">
                <a:effectLst/>
              </a:rPr>
              <a:t>Luke 19:40</a:t>
            </a:r>
            <a:endParaRPr lang="en-US" sz="2800" kern="100" dirty="0">
              <a:effectLst/>
            </a:endParaRPr>
          </a:p>
          <a:p>
            <a:r>
              <a:rPr lang="en-US" sz="2800" kern="100" dirty="0">
                <a:effectLst/>
              </a:rPr>
              <a:t> </a:t>
            </a:r>
            <a:endParaRPr lang="en-US" sz="2800" dirty="0"/>
          </a:p>
        </p:txBody>
      </p:sp>
      <p:pic>
        <p:nvPicPr>
          <p:cNvPr id="4" name="Picture 3" descr="Stones being balanced">
            <a:extLst>
              <a:ext uri="{FF2B5EF4-FFF2-40B4-BE49-F238E27FC236}">
                <a16:creationId xmlns:a16="http://schemas.microsoft.com/office/drawing/2014/main" id="{8D10F518-0A76-3194-D74D-C52DF046D4F0}"/>
              </a:ext>
            </a:extLst>
          </p:cNvPr>
          <p:cNvPicPr>
            <a:picLocks noChangeAspect="1"/>
          </p:cNvPicPr>
          <p:nvPr/>
        </p:nvPicPr>
        <p:blipFill>
          <a:blip r:embed="rId2"/>
          <a:srcRect t="35001" r="1" b="17989"/>
          <a:stretch>
            <a:fillRect/>
          </a:stretch>
        </p:blipFill>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noFill/>
        </p:spPr>
      </p:pic>
    </p:spTree>
    <p:extLst>
      <p:ext uri="{BB962C8B-B14F-4D97-AF65-F5344CB8AC3E}">
        <p14:creationId xmlns:p14="http://schemas.microsoft.com/office/powerpoint/2010/main" val="3166684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5EB33-0C0F-5913-08F3-245EF48F9E1D}"/>
              </a:ext>
            </a:extLst>
          </p:cNvPr>
          <p:cNvSpPr>
            <a:spLocks noGrp="1"/>
          </p:cNvSpPr>
          <p:nvPr>
            <p:ph type="title"/>
          </p:nvPr>
        </p:nvSpPr>
        <p:spPr>
          <a:xfrm>
            <a:off x="185865" y="316523"/>
            <a:ext cx="12006135" cy="5409028"/>
          </a:xfrm>
        </p:spPr>
        <p:txBody>
          <a:bodyPr anchor="b">
            <a:normAutofit/>
          </a:bodyPr>
          <a:lstStyle/>
          <a:p>
            <a:endParaRPr lang="en-US" sz="4800" kern="100" dirty="0">
              <a:effectLst/>
            </a:endParaRPr>
          </a:p>
          <a:p>
            <a:r>
              <a:rPr lang="en-US" sz="4800" b="1" kern="100" dirty="0">
                <a:solidFill>
                  <a:srgbClr val="FF0000"/>
                </a:solidFill>
                <a:effectLst/>
              </a:rPr>
              <a:t>Rocks Have More Faith Than We Do</a:t>
            </a:r>
            <a:br>
              <a:rPr lang="en-US" sz="4800" b="1" kern="100" dirty="0">
                <a:effectLst/>
              </a:rPr>
            </a:br>
            <a:endParaRPr lang="en-US" sz="4800" kern="100" dirty="0">
              <a:effectLst/>
            </a:endParaRPr>
          </a:p>
          <a:p>
            <a:r>
              <a:rPr lang="en-US" sz="4800" kern="100" dirty="0">
                <a:effectLst/>
              </a:rPr>
              <a:t>Creation never hesitates to do what it was made to do, while we often drag our feet.</a:t>
            </a:r>
          </a:p>
          <a:p>
            <a:r>
              <a:rPr lang="en-US" sz="4800" kern="100" dirty="0">
                <a:effectLst/>
              </a:rPr>
              <a:t> </a:t>
            </a:r>
            <a:endParaRPr lang="en-US" sz="4800" dirty="0"/>
          </a:p>
        </p:txBody>
      </p:sp>
    </p:spTree>
    <p:extLst>
      <p:ext uri="{BB962C8B-B14F-4D97-AF65-F5344CB8AC3E}">
        <p14:creationId xmlns:p14="http://schemas.microsoft.com/office/powerpoint/2010/main" val="858118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C46996-D302-1074-49C0-A35F4C8057BE}"/>
              </a:ext>
            </a:extLst>
          </p:cNvPr>
          <p:cNvSpPr/>
          <p:nvPr/>
        </p:nvSpPr>
        <p:spPr>
          <a:xfrm>
            <a:off x="138896" y="3970116"/>
            <a:ext cx="11649456" cy="2619376"/>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DA0A86-6ABF-8800-D14C-5E01F9AD96C5}"/>
              </a:ext>
            </a:extLst>
          </p:cNvPr>
          <p:cNvSpPr>
            <a:spLocks noGrp="1"/>
          </p:cNvSpPr>
          <p:nvPr>
            <p:ph type="title"/>
          </p:nvPr>
        </p:nvSpPr>
        <p:spPr>
          <a:xfrm>
            <a:off x="182879" y="4061862"/>
            <a:ext cx="11366695" cy="2268359"/>
          </a:xfrm>
        </p:spPr>
        <p:txBody>
          <a:bodyPr anchor="t">
            <a:noAutofit/>
          </a:bodyPr>
          <a:lstStyle/>
          <a:p>
            <a:endParaRPr lang="en-US" sz="3600" kern="100" dirty="0">
              <a:effectLst/>
            </a:endParaRPr>
          </a:p>
          <a:p>
            <a:r>
              <a:rPr lang="en-US" sz="3600" b="1" kern="100" dirty="0">
                <a:solidFill>
                  <a:srgbClr val="FF0000"/>
                </a:solidFill>
                <a:effectLst/>
              </a:rPr>
              <a:t>If They Keep Quiet, the Stones Will Cry Out</a:t>
            </a:r>
            <a:br>
              <a:rPr lang="en-US" sz="3600" b="1" kern="100" dirty="0">
                <a:effectLst/>
              </a:rPr>
            </a:br>
            <a:endParaRPr lang="en-US" sz="3600" kern="100" dirty="0">
              <a:effectLst/>
            </a:endParaRPr>
          </a:p>
          <a:p>
            <a:r>
              <a:rPr lang="en-US" sz="3600" kern="100" dirty="0">
                <a:effectLst/>
              </a:rPr>
              <a:t>Creation is never neutral, responding to God immediately without hesitation.</a:t>
            </a:r>
          </a:p>
          <a:p>
            <a:r>
              <a:rPr lang="en-US" sz="3600" kern="100" dirty="0">
                <a:effectLst/>
              </a:rPr>
              <a:t> </a:t>
            </a:r>
            <a:endParaRPr lang="en-US" sz="3600" dirty="0"/>
          </a:p>
        </p:txBody>
      </p:sp>
      <p:sp>
        <p:nvSpPr>
          <p:cNvPr id="7" name="Picture Placeholder 2">
            <a:extLst>
              <a:ext uri="{FF2B5EF4-FFF2-40B4-BE49-F238E27FC236}">
                <a16:creationId xmlns:a16="http://schemas.microsoft.com/office/drawing/2014/main" id="{23876C02-D15B-02CE-C2EB-260172D0AF0A}"/>
              </a:ext>
            </a:extLst>
          </p:cNvPr>
          <p:cNvSpPr>
            <a:spLocks noGrp="1" noChangeAspect="1"/>
          </p:cNvSpPr>
          <p:nvPr>
            <p:ph type="pic" sz="quarter" idx="14"/>
          </p:nvPr>
        </p:nvSpPr>
        <p:spPr>
          <a:xfrm>
            <a:off x="274320" y="268508"/>
            <a:ext cx="11649456" cy="3609085"/>
          </a:xfrm>
        </p:spPr>
        <p:txBody>
          <a:bodyPr/>
          <a:lstStyle/>
          <a:p>
            <a:endParaRPr lang="en-US"/>
          </a:p>
        </p:txBody>
      </p:sp>
    </p:spTree>
    <p:extLst>
      <p:ext uri="{BB962C8B-B14F-4D97-AF65-F5344CB8AC3E}">
        <p14:creationId xmlns:p14="http://schemas.microsoft.com/office/powerpoint/2010/main" val="1128068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EA5B6-CCD4-D08F-8DE6-BA8A67321DF6}"/>
              </a:ext>
            </a:extLst>
          </p:cNvPr>
          <p:cNvSpPr>
            <a:spLocks noGrp="1"/>
          </p:cNvSpPr>
          <p:nvPr>
            <p:ph type="ctrTitle"/>
          </p:nvPr>
        </p:nvSpPr>
        <p:spPr>
          <a:xfrm>
            <a:off x="274320" y="208754"/>
            <a:ext cx="11643360" cy="6226770"/>
          </a:xfrm>
        </p:spPr>
        <p:txBody>
          <a:bodyPr anchor="t">
            <a:normAutofit/>
          </a:bodyPr>
          <a:lstStyle/>
          <a:p>
            <a:pPr algn="r"/>
            <a:endParaRPr lang="en-US" sz="2800" kern="100" dirty="0">
              <a:effectLst/>
            </a:endParaRPr>
          </a:p>
          <a:p>
            <a:pPr algn="r"/>
            <a:r>
              <a:rPr lang="en-US" sz="4400" b="1" kern="100" dirty="0">
                <a:solidFill>
                  <a:srgbClr val="FF0000"/>
                </a:solidFill>
                <a:effectLst/>
              </a:rPr>
              <a:t>Creation's Silent Sermon</a:t>
            </a:r>
            <a:br>
              <a:rPr lang="en-US" sz="2800" b="1" kern="100" dirty="0">
                <a:effectLst/>
              </a:rPr>
            </a:br>
            <a:br>
              <a:rPr lang="en-US" sz="2800" b="1" kern="100" dirty="0">
                <a:effectLst/>
              </a:rPr>
            </a:br>
            <a:br>
              <a:rPr lang="en-US" sz="2800" b="1" kern="100" dirty="0">
                <a:effectLst/>
              </a:rPr>
            </a:br>
            <a:br>
              <a:rPr lang="en-US" sz="2800" b="1" kern="100" dirty="0">
                <a:effectLst/>
              </a:rPr>
            </a:br>
            <a:br>
              <a:rPr lang="en-US" sz="2800" b="1" kern="100" dirty="0">
                <a:effectLst/>
              </a:rPr>
            </a:br>
            <a:br>
              <a:rPr lang="en-US" sz="2800" b="1" kern="100" dirty="0">
                <a:effectLst/>
              </a:rPr>
            </a:br>
            <a:br>
              <a:rPr lang="en-US" sz="2800" b="1" kern="100" dirty="0">
                <a:effectLst/>
              </a:rPr>
            </a:br>
            <a:br>
              <a:rPr lang="en-US" sz="2800" b="1" kern="100" dirty="0">
                <a:effectLst/>
              </a:rPr>
            </a:br>
            <a:br>
              <a:rPr lang="en-US" sz="2800" b="1" kern="100" dirty="0">
                <a:effectLst/>
              </a:rPr>
            </a:br>
            <a:endParaRPr lang="en-US" sz="2800" kern="100" dirty="0">
              <a:effectLst/>
            </a:endParaRPr>
          </a:p>
          <a:p>
            <a:pPr algn="r"/>
            <a:r>
              <a:rPr lang="en-US" sz="2800" kern="100" dirty="0">
                <a:effectLst/>
              </a:rPr>
              <a:t>The heavens preach wordlessly every day, while only we</a:t>
            </a:r>
            <a:br>
              <a:rPr lang="en-US" sz="2800" kern="100" dirty="0">
                <a:effectLst/>
              </a:rPr>
            </a:br>
            <a:br>
              <a:rPr lang="en-US" sz="2800" kern="100" dirty="0">
                <a:effectLst/>
              </a:rPr>
            </a:br>
            <a:r>
              <a:rPr lang="en-US" sz="2800" kern="100" dirty="0">
                <a:effectLst/>
              </a:rPr>
              <a:t> hesitate to respond to our Creator.</a:t>
            </a:r>
          </a:p>
          <a:p>
            <a:pPr algn="r"/>
            <a:r>
              <a:rPr lang="en-US" sz="2800" kern="100" dirty="0">
                <a:effectLst/>
              </a:rPr>
              <a:t> </a:t>
            </a:r>
            <a:endParaRPr lang="en-US" sz="2800" dirty="0"/>
          </a:p>
        </p:txBody>
      </p:sp>
      <p:pic>
        <p:nvPicPr>
          <p:cNvPr id="4" name="Picture 3" descr="Hand reaching out to sun">
            <a:extLst>
              <a:ext uri="{FF2B5EF4-FFF2-40B4-BE49-F238E27FC236}">
                <a16:creationId xmlns:a16="http://schemas.microsoft.com/office/drawing/2014/main" id="{7AD8547B-72AD-6E98-CC0C-720D3570291F}"/>
              </a:ext>
            </a:extLst>
          </p:cNvPr>
          <p:cNvPicPr>
            <a:picLocks noChangeAspect="1"/>
          </p:cNvPicPr>
          <p:nvPr/>
        </p:nvPicPr>
        <p:blipFill>
          <a:blip r:embed="rId2"/>
          <a:srcRect l="20840" r="2453" b="1"/>
          <a:stretch>
            <a:fillRect/>
          </a:stretch>
        </p:blipFill>
        <p:spPr>
          <a:xfrm>
            <a:off x="274320" y="266700"/>
            <a:ext cx="4066072" cy="3551504"/>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extLst>
      <p:ext uri="{BB962C8B-B14F-4D97-AF65-F5344CB8AC3E}">
        <p14:creationId xmlns:p14="http://schemas.microsoft.com/office/powerpoint/2010/main" val="1148023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C52D11-3328-B33B-7BD7-1004B84F26C9}"/>
              </a:ext>
            </a:extLst>
          </p:cNvPr>
          <p:cNvSpPr txBox="1"/>
          <p:nvPr/>
        </p:nvSpPr>
        <p:spPr>
          <a:xfrm>
            <a:off x="145773" y="225287"/>
            <a:ext cx="11794435" cy="2759730"/>
          </a:xfrm>
          <a:prstGeom prst="rect">
            <a:avLst/>
          </a:prstGeom>
          <a:noFill/>
        </p:spPr>
        <p:txBody>
          <a:bodyPr wrap="square">
            <a:spAutoFit/>
          </a:bodyPr>
          <a:lstStyle/>
          <a:p>
            <a:pPr marL="0" marR="0">
              <a:lnSpc>
                <a:spcPct val="100000"/>
              </a:lnSpc>
              <a:spcAft>
                <a:spcPts val="800"/>
              </a:spcAft>
              <a:buNone/>
            </a:pPr>
            <a:r>
              <a:rPr lang="en-US" sz="4000" b="1" kern="100" dirty="0">
                <a:effectLst/>
                <a:latin typeface="+mn-lt"/>
                <a:ea typeface="Aptos" panose="020B0004020202020204" pitchFamily="34" charset="0"/>
                <a:cs typeface="Times New Roman" panose="02020603050405020304" pitchFamily="18" charset="0"/>
              </a:rPr>
              <a:t>Luke 19:40</a:t>
            </a:r>
            <a:r>
              <a:rPr lang="en-US" sz="4000" kern="100" dirty="0">
                <a:effectLst/>
                <a:latin typeface="+mn-lt"/>
                <a:ea typeface="Aptos" panose="020B0004020202020204" pitchFamily="34" charset="0"/>
                <a:cs typeface="Times New Roman" panose="02020603050405020304" pitchFamily="18" charset="0"/>
              </a:rPr>
              <a:t>(NIV)</a:t>
            </a:r>
          </a:p>
          <a:p>
            <a:pPr marL="0" marR="0">
              <a:lnSpc>
                <a:spcPct val="100000"/>
              </a:lnSpc>
              <a:spcAft>
                <a:spcPts val="800"/>
              </a:spcAft>
              <a:buNone/>
            </a:pPr>
            <a:endParaRPr lang="en-US" sz="4000" kern="100" dirty="0">
              <a:effectLst/>
              <a:latin typeface="+mn-lt"/>
              <a:ea typeface="Aptos" panose="020B0004020202020204" pitchFamily="34" charset="0"/>
              <a:cs typeface="Times New Roman" panose="02020603050405020304" pitchFamily="18" charset="0"/>
            </a:endParaRPr>
          </a:p>
          <a:p>
            <a:pPr marL="0" marR="0">
              <a:lnSpc>
                <a:spcPct val="100000"/>
              </a:lnSpc>
              <a:spcAft>
                <a:spcPts val="800"/>
              </a:spcAft>
              <a:buNone/>
            </a:pPr>
            <a:r>
              <a:rPr lang="en-US" sz="4000" i="1" kern="100" dirty="0">
                <a:effectLst/>
                <a:latin typeface="+mn-lt"/>
                <a:ea typeface="Aptos" panose="020B0004020202020204" pitchFamily="34" charset="0"/>
                <a:cs typeface="Times New Roman" panose="02020603050405020304" pitchFamily="18" charset="0"/>
              </a:rPr>
              <a:t>“"I tell you," he replied, "if they keep quiet, the stones will cry out."”</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07363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73910F-DC8F-F1F5-84B3-48F7F7266C84}"/>
              </a:ext>
            </a:extLst>
          </p:cNvPr>
          <p:cNvSpPr txBox="1"/>
          <p:nvPr/>
        </p:nvSpPr>
        <p:spPr>
          <a:xfrm>
            <a:off x="437321" y="1351723"/>
            <a:ext cx="11754679" cy="3005951"/>
          </a:xfrm>
          <a:prstGeom prst="rect">
            <a:avLst/>
          </a:prstGeom>
          <a:noFill/>
        </p:spPr>
        <p:txBody>
          <a:bodyPr wrap="square">
            <a:spAutoFit/>
          </a:bodyPr>
          <a:lstStyle/>
          <a:p>
            <a:pPr marL="0" marR="0">
              <a:lnSpc>
                <a:spcPct val="100000"/>
              </a:lnSpc>
              <a:spcAft>
                <a:spcPts val="800"/>
              </a:spcAft>
              <a:buNone/>
            </a:pPr>
            <a:r>
              <a:rPr lang="en-US" sz="4400" b="1" kern="100" dirty="0">
                <a:effectLst/>
                <a:latin typeface="+mn-lt"/>
                <a:ea typeface="Aptos" panose="020B0004020202020204" pitchFamily="34" charset="0"/>
                <a:cs typeface="Times New Roman" panose="02020603050405020304" pitchFamily="18" charset="0"/>
              </a:rPr>
              <a:t>Habakkuk 2:11</a:t>
            </a:r>
            <a:r>
              <a:rPr lang="en-US" sz="4400" kern="100" dirty="0">
                <a:effectLst/>
                <a:latin typeface="+mn-lt"/>
                <a:ea typeface="Aptos" panose="020B0004020202020204" pitchFamily="34" charset="0"/>
                <a:cs typeface="Times New Roman" panose="02020603050405020304" pitchFamily="18" charset="0"/>
              </a:rPr>
              <a:t>(ESV)</a:t>
            </a:r>
          </a:p>
          <a:p>
            <a:pPr marL="0" marR="0">
              <a:lnSpc>
                <a:spcPct val="100000"/>
              </a:lnSpc>
              <a:spcAft>
                <a:spcPts val="800"/>
              </a:spcAft>
              <a:buNone/>
            </a:pPr>
            <a:endParaRPr lang="en-US" sz="4400" kern="100" dirty="0">
              <a:effectLst/>
              <a:latin typeface="+mn-lt"/>
              <a:ea typeface="Aptos" panose="020B0004020202020204" pitchFamily="34" charset="0"/>
              <a:cs typeface="Times New Roman" panose="02020603050405020304" pitchFamily="18" charset="0"/>
            </a:endParaRPr>
          </a:p>
          <a:p>
            <a:pPr marL="0" marR="0">
              <a:lnSpc>
                <a:spcPct val="100000"/>
              </a:lnSpc>
              <a:spcAft>
                <a:spcPts val="800"/>
              </a:spcAft>
              <a:buNone/>
            </a:pPr>
            <a:r>
              <a:rPr lang="en-US" sz="4400" i="1" kern="100" dirty="0">
                <a:effectLst/>
                <a:latin typeface="+mn-lt"/>
                <a:ea typeface="Aptos" panose="020B0004020202020204" pitchFamily="34" charset="0"/>
                <a:cs typeface="Times New Roman" panose="02020603050405020304" pitchFamily="18" charset="0"/>
              </a:rPr>
              <a:t>“For the stone will cry out from the wall, and the beam from the woodwork respond.”</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2182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2CA45-0488-D852-96C6-CED636377A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C1AD35-07ED-2969-CFB6-3FF449623BF1}"/>
              </a:ext>
            </a:extLst>
          </p:cNvPr>
          <p:cNvSpPr txBox="1"/>
          <p:nvPr/>
        </p:nvSpPr>
        <p:spPr>
          <a:xfrm>
            <a:off x="185530" y="265043"/>
            <a:ext cx="11728174" cy="6453049"/>
          </a:xfrm>
          <a:prstGeom prst="rect">
            <a:avLst/>
          </a:prstGeom>
          <a:noFill/>
        </p:spPr>
        <p:txBody>
          <a:bodyPr wrap="square">
            <a:spAutoFit/>
          </a:bodyPr>
          <a:lstStyle/>
          <a:p>
            <a:pPr marL="0" marR="0">
              <a:lnSpc>
                <a:spcPct val="100000"/>
              </a:lnSpc>
              <a:spcAft>
                <a:spcPts val="800"/>
              </a:spcAft>
              <a:buNone/>
            </a:pPr>
            <a:r>
              <a:rPr lang="en-US" sz="4000" b="1" kern="100" dirty="0">
                <a:effectLst/>
                <a:latin typeface="+mn-lt"/>
                <a:ea typeface="Aptos" panose="020B0004020202020204" pitchFamily="34" charset="0"/>
                <a:cs typeface="Times New Roman" panose="02020603050405020304" pitchFamily="18" charset="0"/>
              </a:rPr>
              <a:t>Job 12:7-10</a:t>
            </a:r>
            <a:r>
              <a:rPr lang="en-US" sz="4000" kern="100" dirty="0">
                <a:effectLst/>
                <a:latin typeface="+mn-lt"/>
                <a:ea typeface="Aptos" panose="020B0004020202020204" pitchFamily="34" charset="0"/>
                <a:cs typeface="Times New Roman" panose="02020603050405020304" pitchFamily="18" charset="0"/>
              </a:rPr>
              <a:t>(The Message)</a:t>
            </a:r>
          </a:p>
          <a:p>
            <a:pPr marL="0" marR="0">
              <a:lnSpc>
                <a:spcPct val="100000"/>
              </a:lnSpc>
              <a:spcAft>
                <a:spcPts val="800"/>
              </a:spcAft>
              <a:buNone/>
            </a:pPr>
            <a:endParaRPr lang="en-US" sz="4000" kern="100" dirty="0">
              <a:effectLst/>
              <a:latin typeface="+mn-lt"/>
              <a:ea typeface="Aptos" panose="020B0004020202020204" pitchFamily="34" charset="0"/>
              <a:cs typeface="Times New Roman" panose="02020603050405020304" pitchFamily="18" charset="0"/>
            </a:endParaRPr>
          </a:p>
          <a:p>
            <a:pPr marL="0" marR="0">
              <a:lnSpc>
                <a:spcPct val="100000"/>
              </a:lnSpc>
              <a:spcAft>
                <a:spcPts val="800"/>
              </a:spcAft>
              <a:buNone/>
            </a:pPr>
            <a:r>
              <a:rPr lang="en-US" sz="4000" i="1" kern="100" dirty="0">
                <a:effectLst/>
                <a:latin typeface="+mn-lt"/>
                <a:ea typeface="Aptos" panose="020B0004020202020204" pitchFamily="34" charset="0"/>
                <a:cs typeface="Times New Roman" panose="02020603050405020304" pitchFamily="18" charset="0"/>
              </a:rPr>
              <a:t>“But ask the animals what they think—let them teach you; let the birds tell you what's going on. Put your ear to the earth—learn the basics. Listen—the fish in the ocean will tell you their stories. Isn't it clear that they all know and agree that God is sovereign, that he holds all things in his hand—every living soul, yes, every breathing creature?”</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2919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C47C8-C7BB-0E3F-C430-95FE1AB5CF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6AC32A-0AF6-78AF-4C7C-1791D4A6DD35}"/>
              </a:ext>
            </a:extLst>
          </p:cNvPr>
          <p:cNvSpPr txBox="1"/>
          <p:nvPr/>
        </p:nvSpPr>
        <p:spPr>
          <a:xfrm>
            <a:off x="265043" y="251792"/>
            <a:ext cx="11807687" cy="6391493"/>
          </a:xfrm>
          <a:prstGeom prst="rect">
            <a:avLst/>
          </a:prstGeom>
          <a:noFill/>
        </p:spPr>
        <p:txBody>
          <a:bodyPr wrap="square">
            <a:spAutoFit/>
          </a:bodyPr>
          <a:lstStyle/>
          <a:p>
            <a:pPr marL="0" marR="0">
              <a:lnSpc>
                <a:spcPct val="100000"/>
              </a:lnSpc>
              <a:spcAft>
                <a:spcPts val="800"/>
              </a:spcAft>
              <a:buNone/>
            </a:pPr>
            <a:r>
              <a:rPr lang="en-US" sz="4400" b="1" kern="100" dirty="0">
                <a:effectLst/>
                <a:latin typeface="+mn-lt"/>
                <a:ea typeface="Aptos" panose="020B0004020202020204" pitchFamily="34" charset="0"/>
                <a:cs typeface="Times New Roman" panose="02020603050405020304" pitchFamily="18" charset="0"/>
              </a:rPr>
              <a:t>Psalm 19:1-4</a:t>
            </a:r>
            <a:r>
              <a:rPr lang="en-US" sz="4400" kern="100" dirty="0">
                <a:effectLst/>
                <a:latin typeface="+mn-lt"/>
                <a:ea typeface="Aptos" panose="020B0004020202020204" pitchFamily="34" charset="0"/>
                <a:cs typeface="Times New Roman" panose="02020603050405020304" pitchFamily="18" charset="0"/>
              </a:rPr>
              <a:t>(NIV)</a:t>
            </a:r>
          </a:p>
          <a:p>
            <a:pPr marL="0" marR="0">
              <a:lnSpc>
                <a:spcPct val="100000"/>
              </a:lnSpc>
              <a:spcAft>
                <a:spcPts val="800"/>
              </a:spcAft>
              <a:buNone/>
            </a:pPr>
            <a:endParaRPr lang="en-US" sz="4400" kern="100" dirty="0">
              <a:effectLst/>
              <a:latin typeface="+mn-lt"/>
              <a:ea typeface="Aptos" panose="020B0004020202020204" pitchFamily="34" charset="0"/>
              <a:cs typeface="Times New Roman" panose="02020603050405020304" pitchFamily="18" charset="0"/>
            </a:endParaRPr>
          </a:p>
          <a:p>
            <a:pPr marL="0" marR="0">
              <a:lnSpc>
                <a:spcPct val="100000"/>
              </a:lnSpc>
              <a:spcAft>
                <a:spcPts val="800"/>
              </a:spcAft>
              <a:buNone/>
            </a:pPr>
            <a:r>
              <a:rPr lang="en-US" sz="4400" i="1" kern="100" dirty="0">
                <a:effectLst/>
                <a:latin typeface="+mn-lt"/>
                <a:ea typeface="Aptos" panose="020B0004020202020204" pitchFamily="34" charset="0"/>
                <a:cs typeface="Times New Roman" panose="02020603050405020304" pitchFamily="18" charset="0"/>
              </a:rPr>
              <a:t>“The heavens declare the glory of God; the skies proclaim the work of his hands. Day after day they pour forth speech; night after night they reveal knowledge. They have no speech, they use no words; no sound is heard from them. Yet their voice goes out into all the earth, their words to the ends of the world.”</a:t>
            </a:r>
            <a:endParaRPr lang="en-US" sz="4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3405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B624-FB43-0A71-8126-D7C7FCF22285}"/>
              </a:ext>
            </a:extLst>
          </p:cNvPr>
          <p:cNvSpPr>
            <a:spLocks noGrp="1"/>
          </p:cNvSpPr>
          <p:nvPr>
            <p:ph type="ctrTitle"/>
          </p:nvPr>
        </p:nvSpPr>
        <p:spPr>
          <a:xfrm>
            <a:off x="168812" y="253218"/>
            <a:ext cx="11901268" cy="6414868"/>
          </a:xfrm>
        </p:spPr>
        <p:txBody>
          <a:bodyPr anchor="b">
            <a:normAutofit fontScale="90000"/>
          </a:bodyPr>
          <a:lstStyle/>
          <a:p>
            <a:endParaRPr lang="en-US" sz="4800" kern="100" dirty="0">
              <a:effectLst/>
            </a:endParaRPr>
          </a:p>
          <a:p>
            <a:r>
              <a:rPr lang="en-US" sz="4800" b="1" kern="100" dirty="0">
                <a:solidFill>
                  <a:srgbClr val="FF0000"/>
                </a:solidFill>
                <a:effectLst/>
              </a:rPr>
              <a:t>Why Are We Slower Than Stones?</a:t>
            </a:r>
            <a:br>
              <a:rPr lang="en-US" sz="4800" b="1" kern="100" dirty="0">
                <a:effectLst/>
              </a:rPr>
            </a:br>
            <a:endParaRPr lang="en-US" sz="4800" kern="100" dirty="0">
              <a:effectLst/>
            </a:endParaRPr>
          </a:p>
          <a:p>
            <a:r>
              <a:rPr lang="en-US" sz="4800" kern="100" dirty="0">
                <a:effectLst/>
              </a:rPr>
              <a:t>Creation never skipped a beat </a:t>
            </a:r>
            <a:br>
              <a:rPr lang="en-US" sz="4800" kern="100" dirty="0">
                <a:effectLst/>
              </a:rPr>
            </a:br>
            <a:br>
              <a:rPr lang="en-US" sz="4800" kern="100" dirty="0">
                <a:effectLst/>
              </a:rPr>
            </a:br>
            <a:r>
              <a:rPr lang="en-US" sz="4800" kern="100" dirty="0">
                <a:effectLst/>
              </a:rPr>
              <a:t>— our hesitation comes from fear,</a:t>
            </a:r>
            <a:br>
              <a:rPr lang="en-US" sz="4800" kern="100" dirty="0">
                <a:effectLst/>
              </a:rPr>
            </a:br>
            <a:br>
              <a:rPr lang="en-US" sz="4800" kern="100" dirty="0">
                <a:effectLst/>
              </a:rPr>
            </a:br>
            <a:r>
              <a:rPr lang="en-US" sz="4800" kern="100" dirty="0">
                <a:effectLst/>
              </a:rPr>
              <a:t>doubt, or busyness, not a lack of</a:t>
            </a:r>
            <a:br>
              <a:rPr lang="en-US" sz="4800" kern="100" dirty="0">
                <a:effectLst/>
              </a:rPr>
            </a:br>
            <a:br>
              <a:rPr lang="en-US" sz="4800" kern="100" dirty="0">
                <a:effectLst/>
              </a:rPr>
            </a:br>
            <a:r>
              <a:rPr lang="en-US" sz="4800" kern="100" dirty="0">
                <a:effectLst/>
              </a:rPr>
              <a:t>clarity.</a:t>
            </a:r>
          </a:p>
          <a:p>
            <a:r>
              <a:rPr lang="en-US" sz="4800" kern="100" dirty="0">
                <a:effectLst/>
              </a:rPr>
              <a:t> </a:t>
            </a:r>
            <a:endParaRPr lang="en-US" sz="4800" dirty="0"/>
          </a:p>
        </p:txBody>
      </p:sp>
    </p:spTree>
    <p:extLst>
      <p:ext uri="{BB962C8B-B14F-4D97-AF65-F5344CB8AC3E}">
        <p14:creationId xmlns:p14="http://schemas.microsoft.com/office/powerpoint/2010/main" val="383637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EFB4F-F780-8D73-82D5-E8B6E04D8FB5}"/>
              </a:ext>
            </a:extLst>
          </p:cNvPr>
          <p:cNvSpPr>
            <a:spLocks noGrp="1"/>
          </p:cNvSpPr>
          <p:nvPr>
            <p:ph type="ctrTitle"/>
          </p:nvPr>
        </p:nvSpPr>
        <p:spPr>
          <a:xfrm>
            <a:off x="295421" y="208754"/>
            <a:ext cx="11437033" cy="6380836"/>
          </a:xfrm>
        </p:spPr>
        <p:txBody>
          <a:bodyPr anchor="t">
            <a:normAutofit/>
          </a:bodyPr>
          <a:lstStyle/>
          <a:p>
            <a:endParaRPr lang="en-US" sz="3200" kern="100" dirty="0">
              <a:effectLst/>
            </a:endParaRPr>
          </a:p>
          <a:p>
            <a:r>
              <a:rPr lang="en-US" sz="3200" b="1" kern="100" dirty="0">
                <a:effectLst/>
              </a:rPr>
              <a:t>Challenge One: </a:t>
            </a:r>
            <a:r>
              <a:rPr lang="en-US" sz="3200" b="1" kern="100" dirty="0">
                <a:solidFill>
                  <a:srgbClr val="FF0000"/>
                </a:solidFill>
                <a:effectLst/>
              </a:rPr>
              <a:t>Believe Without Hesitation</a:t>
            </a:r>
            <a:br>
              <a:rPr lang="en-US" sz="3200" b="1" kern="100" dirty="0">
                <a:solidFill>
                  <a:srgbClr val="FF0000"/>
                </a:solidFill>
                <a:effectLst/>
              </a:rPr>
            </a:br>
            <a:endParaRPr lang="en-US" sz="3200" kern="100" dirty="0">
              <a:solidFill>
                <a:srgbClr val="FF0000"/>
              </a:solidFill>
              <a:effectLst/>
            </a:endParaRPr>
          </a:p>
          <a:p>
            <a:r>
              <a:rPr lang="en-US" sz="3200" kern="100" dirty="0">
                <a:effectLst/>
              </a:rPr>
              <a:t>The stones responded to Jesus immediately, without needing confirmation, and real faith. </a:t>
            </a:r>
            <a:br>
              <a:rPr lang="en-US" sz="3200" kern="100" dirty="0">
                <a:effectLst/>
              </a:rPr>
            </a:br>
            <a:endParaRPr lang="en-US" sz="3200" kern="100" dirty="0">
              <a:effectLst/>
            </a:endParaRPr>
          </a:p>
          <a:p>
            <a:r>
              <a:rPr lang="en-US" sz="3200" kern="100" dirty="0">
                <a:effectLst/>
              </a:rPr>
              <a:t>This week, pick the one thing God has already made clear and let prayer lead to action instead of more delay.</a:t>
            </a:r>
          </a:p>
          <a:p>
            <a:endParaRPr lang="en-US" sz="3200" dirty="0"/>
          </a:p>
        </p:txBody>
      </p:sp>
      <p:pic>
        <p:nvPicPr>
          <p:cNvPr id="4" name="Picture 3" descr="Stack of balanced stones">
            <a:extLst>
              <a:ext uri="{FF2B5EF4-FFF2-40B4-BE49-F238E27FC236}">
                <a16:creationId xmlns:a16="http://schemas.microsoft.com/office/drawing/2014/main" id="{14273A22-6694-3C51-4ECD-A123BC1F071F}"/>
              </a:ext>
            </a:extLst>
          </p:cNvPr>
          <p:cNvPicPr>
            <a:picLocks noChangeAspect="1"/>
          </p:cNvPicPr>
          <p:nvPr/>
        </p:nvPicPr>
        <p:blipFill>
          <a:blip r:embed="rId2"/>
          <a:srcRect l="8414" r="15450" b="-1"/>
          <a:stretch>
            <a:fillRect/>
          </a:stretch>
        </p:blipFill>
        <p:spPr>
          <a:xfrm flipH="1">
            <a:off x="7513318" y="3629465"/>
            <a:ext cx="3389010" cy="2960125"/>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extLst>
      <p:ext uri="{BB962C8B-B14F-4D97-AF65-F5344CB8AC3E}">
        <p14:creationId xmlns:p14="http://schemas.microsoft.com/office/powerpoint/2010/main" val="3515500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0D2E-CD50-671D-34F9-07C179211921}"/>
              </a:ext>
            </a:extLst>
          </p:cNvPr>
          <p:cNvSpPr>
            <a:spLocks noGrp="1"/>
          </p:cNvSpPr>
          <p:nvPr>
            <p:ph type="ctrTitle"/>
          </p:nvPr>
        </p:nvSpPr>
        <p:spPr>
          <a:xfrm>
            <a:off x="203981" y="208754"/>
            <a:ext cx="11522353" cy="6381691"/>
          </a:xfrm>
        </p:spPr>
        <p:txBody>
          <a:bodyPr anchor="t">
            <a:normAutofit/>
          </a:bodyPr>
          <a:lstStyle/>
          <a:p>
            <a:r>
              <a:rPr lang="en-US" sz="2000" kern="100" dirty="0">
                <a:effectLst/>
              </a:rPr>
              <a:t> </a:t>
            </a:r>
          </a:p>
          <a:p>
            <a:r>
              <a:rPr lang="en-US" sz="2000" b="1" kern="100" dirty="0">
                <a:effectLst/>
              </a:rPr>
              <a:t>Challenge Two: </a:t>
            </a:r>
            <a:r>
              <a:rPr lang="en-US" sz="4000" b="1" kern="100" dirty="0">
                <a:solidFill>
                  <a:srgbClr val="FF0000"/>
                </a:solidFill>
                <a:effectLst/>
              </a:rPr>
              <a:t>Obey in the Small, Unseen Things</a:t>
            </a:r>
            <a:br>
              <a:rPr lang="en-US" sz="4000" b="1" kern="100" dirty="0">
                <a:effectLst/>
              </a:rPr>
            </a:br>
            <a:endParaRPr lang="en-US" sz="4000" kern="100" dirty="0">
              <a:effectLst/>
            </a:endParaRPr>
          </a:p>
          <a:p>
            <a:r>
              <a:rPr lang="en-US" sz="4000" kern="100" dirty="0">
                <a:effectLst/>
              </a:rPr>
              <a:t>Creation obeys with zero audience </a:t>
            </a:r>
            <a:br>
              <a:rPr lang="en-US" sz="4000" kern="100" dirty="0">
                <a:effectLst/>
              </a:rPr>
            </a:br>
            <a:endParaRPr lang="en-US" sz="4000" kern="100" dirty="0">
              <a:effectLst/>
            </a:endParaRPr>
          </a:p>
          <a:p>
            <a:pPr algn="r"/>
            <a:r>
              <a:rPr lang="en-US" sz="4000" kern="100" dirty="0">
                <a:effectLst/>
              </a:rPr>
              <a:t>This week, find one place to obey God with no recognition or payoff except knowing you did what He asked.</a:t>
            </a:r>
          </a:p>
          <a:p>
            <a:pPr algn="r"/>
            <a:r>
              <a:rPr lang="en-US" sz="2000" kern="100" dirty="0">
                <a:effectLst/>
              </a:rPr>
              <a:t> </a:t>
            </a:r>
            <a:endParaRPr lang="en-US" sz="2000" dirty="0"/>
          </a:p>
        </p:txBody>
      </p:sp>
      <p:pic>
        <p:nvPicPr>
          <p:cNvPr id="4" name="Picture 3" descr="A construction project on top roof and crane background">
            <a:extLst>
              <a:ext uri="{FF2B5EF4-FFF2-40B4-BE49-F238E27FC236}">
                <a16:creationId xmlns:a16="http://schemas.microsoft.com/office/drawing/2014/main" id="{486BD3BC-3E1F-4F37-49B5-8775A2057DE8}"/>
              </a:ext>
            </a:extLst>
          </p:cNvPr>
          <p:cNvPicPr>
            <a:picLocks noChangeAspect="1"/>
          </p:cNvPicPr>
          <p:nvPr/>
        </p:nvPicPr>
        <p:blipFill>
          <a:blip r:embed="rId2"/>
          <a:srcRect l="14624" r="8954" b="-1"/>
          <a:stretch>
            <a:fillRect/>
          </a:stretch>
        </p:blipFill>
        <p:spPr>
          <a:xfrm>
            <a:off x="203982" y="4236334"/>
            <a:ext cx="2695192" cy="235411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extLst>
      <p:ext uri="{BB962C8B-B14F-4D97-AF65-F5344CB8AC3E}">
        <p14:creationId xmlns:p14="http://schemas.microsoft.com/office/powerpoint/2010/main" val="11241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5897C-22CB-E14F-C9B5-55105B3509E5}"/>
              </a:ext>
            </a:extLst>
          </p:cNvPr>
          <p:cNvSpPr>
            <a:spLocks noGrp="1"/>
          </p:cNvSpPr>
          <p:nvPr>
            <p:ph type="ctrTitle"/>
          </p:nvPr>
        </p:nvSpPr>
        <p:spPr>
          <a:xfrm>
            <a:off x="120751" y="208754"/>
            <a:ext cx="11950497" cy="6431197"/>
          </a:xfrm>
        </p:spPr>
        <p:txBody>
          <a:bodyPr anchor="t">
            <a:normAutofit/>
          </a:bodyPr>
          <a:lstStyle/>
          <a:p>
            <a:endParaRPr lang="en-US" sz="4000" kern="100" dirty="0">
              <a:effectLst/>
            </a:endParaRPr>
          </a:p>
          <a:p>
            <a:r>
              <a:rPr lang="en-US" sz="2800" b="1" kern="100" dirty="0">
                <a:effectLst/>
              </a:rPr>
              <a:t>Challenge Three: </a:t>
            </a:r>
            <a:r>
              <a:rPr lang="en-US" sz="4000" b="1" kern="100" dirty="0">
                <a:solidFill>
                  <a:srgbClr val="FF0000"/>
                </a:solidFill>
                <a:effectLst/>
              </a:rPr>
              <a:t>Let Your Life Testify</a:t>
            </a:r>
            <a:br>
              <a:rPr lang="en-US" sz="4000" b="1" kern="100" dirty="0">
                <a:effectLst/>
              </a:rPr>
            </a:br>
            <a:endParaRPr lang="en-US" sz="4000" kern="100" dirty="0">
              <a:effectLst/>
            </a:endParaRPr>
          </a:p>
          <a:p>
            <a:r>
              <a:rPr lang="en-US" sz="4000" kern="100" dirty="0">
                <a:effectLst/>
              </a:rPr>
              <a:t>The skies don't argue their case </a:t>
            </a:r>
            <a:br>
              <a:rPr lang="en-US" sz="4000" kern="100" dirty="0">
                <a:effectLst/>
              </a:rPr>
            </a:br>
            <a:endParaRPr lang="en-US" sz="4000" kern="100" dirty="0">
              <a:effectLst/>
            </a:endParaRPr>
          </a:p>
          <a:p>
            <a:r>
              <a:rPr lang="en-US" sz="4000" kern="100" dirty="0">
                <a:effectLst/>
              </a:rPr>
              <a:t>This week, let one area of your life, like</a:t>
            </a:r>
            <a:br>
              <a:rPr lang="en-US" sz="4000" kern="100" dirty="0">
                <a:effectLst/>
              </a:rPr>
            </a:br>
            <a:br>
              <a:rPr lang="en-US" sz="4000" kern="100" dirty="0">
                <a:effectLst/>
              </a:rPr>
            </a:br>
            <a:r>
              <a:rPr lang="en-US" sz="4000" kern="100" dirty="0">
                <a:effectLst/>
              </a:rPr>
              <a:t>patience or integrity, preach </a:t>
            </a:r>
            <a:br>
              <a:rPr lang="en-US" sz="4000" kern="100" dirty="0">
                <a:effectLst/>
              </a:rPr>
            </a:br>
            <a:br>
              <a:rPr lang="en-US" sz="4000" kern="100" dirty="0">
                <a:effectLst/>
              </a:rPr>
            </a:br>
            <a:r>
              <a:rPr lang="en-US" sz="4000" kern="100" dirty="0">
                <a:effectLst/>
              </a:rPr>
              <a:t>before you ever say a word.</a:t>
            </a:r>
          </a:p>
          <a:p>
            <a:r>
              <a:rPr lang="en-US" sz="4000" kern="100" dirty="0">
                <a:effectLst/>
              </a:rPr>
              <a:t> </a:t>
            </a:r>
            <a:endParaRPr lang="en-US" sz="4000" dirty="0"/>
          </a:p>
        </p:txBody>
      </p:sp>
      <p:pic>
        <p:nvPicPr>
          <p:cNvPr id="4" name="Picture 3" descr="Clouds and clear skies">
            <a:extLst>
              <a:ext uri="{FF2B5EF4-FFF2-40B4-BE49-F238E27FC236}">
                <a16:creationId xmlns:a16="http://schemas.microsoft.com/office/drawing/2014/main" id="{666596FB-6B76-2DFB-B248-8A1BF169E33E}"/>
              </a:ext>
            </a:extLst>
          </p:cNvPr>
          <p:cNvPicPr>
            <a:picLocks noChangeAspect="1"/>
          </p:cNvPicPr>
          <p:nvPr/>
        </p:nvPicPr>
        <p:blipFill>
          <a:blip r:embed="rId2"/>
          <a:srcRect r="23864" b="-1"/>
          <a:stretch>
            <a:fillRect/>
          </a:stretch>
        </p:blipFill>
        <p:spPr>
          <a:xfrm>
            <a:off x="8471930" y="3621008"/>
            <a:ext cx="3228929" cy="2820303"/>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extLst>
      <p:ext uri="{BB962C8B-B14F-4D97-AF65-F5344CB8AC3E}">
        <p14:creationId xmlns:p14="http://schemas.microsoft.com/office/powerpoint/2010/main" val="2475430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A82A-2DAF-F9F8-6A1D-37787F4CFD21}"/>
              </a:ext>
            </a:extLst>
          </p:cNvPr>
          <p:cNvSpPr>
            <a:spLocks noGrp="1"/>
          </p:cNvSpPr>
          <p:nvPr>
            <p:ph type="ctrTitle"/>
          </p:nvPr>
        </p:nvSpPr>
        <p:spPr>
          <a:xfrm>
            <a:off x="281354" y="208754"/>
            <a:ext cx="11444980" cy="6380836"/>
          </a:xfrm>
        </p:spPr>
        <p:txBody>
          <a:bodyPr anchor="t">
            <a:normAutofit/>
          </a:bodyPr>
          <a:lstStyle/>
          <a:p>
            <a:endParaRPr lang="en-US" sz="4000" kern="100" dirty="0">
              <a:effectLst/>
            </a:endParaRPr>
          </a:p>
          <a:p>
            <a:r>
              <a:rPr lang="en-US" sz="2800" b="1" kern="100" dirty="0">
                <a:effectLst/>
              </a:rPr>
              <a:t>Challenge Four: </a:t>
            </a:r>
            <a:r>
              <a:rPr lang="en-US" sz="4000" b="1" kern="100" dirty="0">
                <a:solidFill>
                  <a:srgbClr val="FF0000"/>
                </a:solidFill>
                <a:effectLst/>
              </a:rPr>
              <a:t>Move Before You Feel Ready</a:t>
            </a:r>
            <a:br>
              <a:rPr lang="en-US" sz="4000" b="1" kern="100" dirty="0">
                <a:effectLst/>
              </a:rPr>
            </a:br>
            <a:endParaRPr lang="en-US" sz="4000" kern="100" dirty="0">
              <a:effectLst/>
            </a:endParaRPr>
          </a:p>
          <a:p>
            <a:pPr algn="r"/>
            <a:r>
              <a:rPr lang="en-US" sz="4000" kern="100" dirty="0">
                <a:effectLst/>
              </a:rPr>
              <a:t>No rock or bird waited to feel </a:t>
            </a:r>
            <a:r>
              <a:rPr lang="en-US" sz="4000" kern="100" dirty="0" err="1">
                <a:effectLst/>
              </a:rPr>
              <a:t>readybefore</a:t>
            </a:r>
            <a:r>
              <a:rPr lang="en-US" sz="4000" kern="100" dirty="0">
                <a:effectLst/>
              </a:rPr>
              <a:t> responding to its Creator</a:t>
            </a:r>
            <a:br>
              <a:rPr lang="en-US" sz="4000" kern="100" dirty="0">
                <a:effectLst/>
              </a:rPr>
            </a:br>
            <a:br>
              <a:rPr lang="en-US" sz="4000" kern="100" dirty="0"/>
            </a:br>
            <a:r>
              <a:rPr lang="en-US" sz="4000" kern="100" dirty="0">
                <a:effectLst/>
              </a:rPr>
              <a:t>This Week, identify one bold step of obedience God has placed before you </a:t>
            </a:r>
            <a:br>
              <a:rPr lang="en-US" sz="4000" kern="100" dirty="0">
                <a:effectLst/>
              </a:rPr>
            </a:br>
            <a:r>
              <a:rPr lang="en-US" sz="4000" kern="100" dirty="0">
                <a:effectLst/>
              </a:rPr>
              <a:t>and take it, before you </a:t>
            </a:r>
            <a:br>
              <a:rPr lang="en-US" sz="4000" kern="100" dirty="0">
                <a:effectLst/>
              </a:rPr>
            </a:br>
            <a:r>
              <a:rPr lang="en-US" sz="4000" kern="100" dirty="0">
                <a:effectLst/>
              </a:rPr>
              <a:t>feel fully ready.</a:t>
            </a:r>
          </a:p>
          <a:p>
            <a:r>
              <a:rPr lang="en-US" sz="4000" kern="100" dirty="0">
                <a:effectLst/>
              </a:rPr>
              <a:t> </a:t>
            </a:r>
            <a:endParaRPr lang="en-US" sz="4000" dirty="0"/>
          </a:p>
        </p:txBody>
      </p:sp>
      <p:pic>
        <p:nvPicPr>
          <p:cNvPr id="4" name="Picture 3" descr="Small bird on log">
            <a:extLst>
              <a:ext uri="{FF2B5EF4-FFF2-40B4-BE49-F238E27FC236}">
                <a16:creationId xmlns:a16="http://schemas.microsoft.com/office/drawing/2014/main" id="{8F68BE84-A276-B7B4-BD3B-B779D346FFB5}"/>
              </a:ext>
            </a:extLst>
          </p:cNvPr>
          <p:cNvPicPr>
            <a:picLocks noChangeAspect="1"/>
          </p:cNvPicPr>
          <p:nvPr/>
        </p:nvPicPr>
        <p:blipFill>
          <a:blip r:embed="rId2"/>
          <a:srcRect l="1094" r="22484" b="-1"/>
          <a:stretch>
            <a:fillRect/>
          </a:stretch>
        </p:blipFill>
        <p:spPr>
          <a:xfrm>
            <a:off x="386861" y="4360985"/>
            <a:ext cx="2551502" cy="2228605"/>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noFill/>
        </p:spPr>
      </p:pic>
    </p:spTree>
    <p:extLst>
      <p:ext uri="{BB962C8B-B14F-4D97-AF65-F5344CB8AC3E}">
        <p14:creationId xmlns:p14="http://schemas.microsoft.com/office/powerpoint/2010/main" val="2847363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4033-4A3F-921E-DEA5-3A3F4A791231}"/>
              </a:ext>
            </a:extLst>
          </p:cNvPr>
          <p:cNvSpPr>
            <a:spLocks noGrp="1"/>
          </p:cNvSpPr>
          <p:nvPr>
            <p:ph type="ctrTitle"/>
          </p:nvPr>
        </p:nvSpPr>
        <p:spPr>
          <a:xfrm>
            <a:off x="239151" y="239152"/>
            <a:ext cx="11760591" cy="6358596"/>
          </a:xfrm>
        </p:spPr>
        <p:txBody>
          <a:bodyPr anchor="b">
            <a:noAutofit/>
          </a:bodyPr>
          <a:lstStyle/>
          <a:p>
            <a:endParaRPr lang="en-US" sz="2800" kern="100" dirty="0">
              <a:effectLst/>
            </a:endParaRPr>
          </a:p>
          <a:p>
            <a:r>
              <a:rPr lang="en-US" sz="2400" b="1" kern="100" dirty="0">
                <a:effectLst/>
              </a:rPr>
              <a:t>Response: </a:t>
            </a:r>
            <a:r>
              <a:rPr lang="en-US" sz="4400" b="1" kern="100" dirty="0">
                <a:solidFill>
                  <a:srgbClr val="FF0000"/>
                </a:solidFill>
                <a:effectLst/>
              </a:rPr>
              <a:t>Don't Let a Rock Out-Believe You</a:t>
            </a:r>
            <a:br>
              <a:rPr lang="en-US" sz="4400" b="1" kern="100" dirty="0">
                <a:solidFill>
                  <a:srgbClr val="FF0000"/>
                </a:solidFill>
                <a:effectLst/>
              </a:rPr>
            </a:br>
            <a:endParaRPr lang="en-US" sz="4000" kern="100" dirty="0">
              <a:solidFill>
                <a:srgbClr val="FF0000"/>
              </a:solidFill>
              <a:effectLst/>
            </a:endParaRPr>
          </a:p>
          <a:p>
            <a:r>
              <a:rPr lang="en-US" sz="4000" kern="100" dirty="0">
                <a:effectLst/>
              </a:rPr>
              <a:t>Creation has never once hesitated to respond to its Creator, yet we're sometimes slower to trust and obey than a rock on a hillside. </a:t>
            </a:r>
          </a:p>
          <a:p>
            <a:br>
              <a:rPr lang="en-US" sz="4000" kern="100" dirty="0">
                <a:effectLst/>
              </a:rPr>
            </a:br>
            <a:r>
              <a:rPr lang="en-US" sz="4000" kern="100" dirty="0">
                <a:effectLst/>
              </a:rPr>
              <a:t>This conviction is meant to move you — whatever your next step looks like, don't leave the same way you came in.</a:t>
            </a:r>
          </a:p>
          <a:p>
            <a:endParaRPr lang="en-US" sz="4000" dirty="0"/>
          </a:p>
        </p:txBody>
      </p:sp>
    </p:spTree>
    <p:extLst>
      <p:ext uri="{BB962C8B-B14F-4D97-AF65-F5344CB8AC3E}">
        <p14:creationId xmlns:p14="http://schemas.microsoft.com/office/powerpoint/2010/main" val="190732718"/>
      </p:ext>
    </p:extLst>
  </p:cSld>
  <p:clrMapOvr>
    <a:masterClrMapping/>
  </p:clrMapOvr>
</p:sld>
</file>

<file path=ppt/theme/theme1.xml><?xml version="1.0" encoding="utf-8"?>
<a:theme xmlns:a="http://schemas.openxmlformats.org/drawingml/2006/main" name="Dune">
  <a:themeElements>
    <a:clrScheme name="Du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docProps/app.xml><?xml version="1.0" encoding="utf-8"?>
<Properties xmlns="http://schemas.openxmlformats.org/officeDocument/2006/extended-properties" xmlns:vt="http://schemas.openxmlformats.org/officeDocument/2006/docPropsVTypes">
  <Template>Dune</Template>
  <TotalTime>32</TotalTime>
  <Words>598</Words>
  <Application>Microsoft Office PowerPoint</Application>
  <PresentationFormat>Widescreen</PresentationFormat>
  <Paragraphs>54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Arial Black</vt:lpstr>
      <vt:lpstr>Neue Haas Grotesk Text Pro</vt:lpstr>
      <vt:lpstr>Dune</vt:lpstr>
      <vt:lpstr>Rocks Have More Faith Than We Do  If we keep quiet, will creation have to speak up for us?  Luke 19:40  </vt:lpstr>
      <vt:lpstr> Rocks Have More Faith Than We Do  Creation never hesitates to do what it was made to do, while we often drag our feet.  </vt:lpstr>
      <vt:lpstr> If They Keep Quiet, the Stones Will Cry Out  Creation is never neutral, responding to God immediately without hesitation.  </vt:lpstr>
      <vt:lpstr> Creation's Silent Sermon          The heavens preach wordlessly every day, while only we   hesitate to respond to our Creator.  </vt:lpstr>
      <vt:lpstr>PowerPoint Presentation</vt:lpstr>
      <vt:lpstr>PowerPoint Presentation</vt:lpstr>
      <vt:lpstr>PowerPoint Presentation</vt:lpstr>
      <vt:lpstr>PowerPoint Presentation</vt:lpstr>
      <vt:lpstr> Why Are We Slower Than Stones?  Creation never skipped a beat   — our hesitation comes from fear,  doubt, or busyness, not a lack of  clarity.  </vt:lpstr>
      <vt:lpstr> Challenge One: Believe Without Hesitation  The stones responded to Jesus immediately, without needing confirmation, and real faith.   This week, pick the one thing God has already made clear and let prayer lead to action instead of more delay. </vt:lpstr>
      <vt:lpstr>  Challenge Two: Obey in the Small, Unseen Things  Creation obeys with zero audience   This week, find one place to obey God with no recognition or payoff except knowing you did what He asked.  </vt:lpstr>
      <vt:lpstr> Challenge Three: Let Your Life Testify  The skies don't argue their case   This week, let one area of your life, like  patience or integrity, preach   before you ever say a word.  </vt:lpstr>
      <vt:lpstr> Challenge Four: Move Before You Feel Ready  No rock or bird waited to feel readybefore responding to its Creator  This Week, identify one bold step of obedience God has placed before you  and take it, before you  feel fully ready.  </vt:lpstr>
      <vt:lpstr> Response: Don't Let a Rock Out-Believe You  Creation has never once hesitated to respond to its Creator, yet we're sometimes slower to trust and obey than a rock on a hillside.   This conviction is meant to move you — whatever your next step looks like, don't leave the same way you came 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Matthew Lovell</dc:creator>
  <cp:lastModifiedBy>Matthew Lovell</cp:lastModifiedBy>
  <cp:revision>1</cp:revision>
  <dcterms:created xsi:type="dcterms:W3CDTF">2026-09-13T18:28:05Z</dcterms:created>
  <dcterms:modified xsi:type="dcterms:W3CDTF">2026-09-13T19:00:12Z</dcterms:modified>
</cp:coreProperties>
</file>